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5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6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08" r:id="rId3"/>
    <p:sldMasterId id="2147483709" r:id="rId4"/>
    <p:sldMasterId id="2147483710" r:id="rId5"/>
    <p:sldMasterId id="2147483711" r:id="rId6"/>
    <p:sldMasterId id="2147483712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</p:sldIdLst>
  <p:sldSz cy="6858000" cx="12192000"/>
  <p:notesSz cx="7559675" cy="10691800"/>
  <p:embeddedFontLst>
    <p:embeddedFont>
      <p:font typeface="Lustria"/>
      <p:regular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2.xml"/><Relationship Id="rId11" Type="http://schemas.openxmlformats.org/officeDocument/2006/relationships/slide" Target="slides/slide3.xml"/><Relationship Id="rId22" Type="http://schemas.openxmlformats.org/officeDocument/2006/relationships/slide" Target="slides/slide14.xml"/><Relationship Id="rId10" Type="http://schemas.openxmlformats.org/officeDocument/2006/relationships/slide" Target="slides/slide2.xml"/><Relationship Id="rId21" Type="http://schemas.openxmlformats.org/officeDocument/2006/relationships/slide" Target="slides/slide13.xml"/><Relationship Id="rId13" Type="http://schemas.openxmlformats.org/officeDocument/2006/relationships/slide" Target="slides/slide5.xml"/><Relationship Id="rId24" Type="http://schemas.openxmlformats.org/officeDocument/2006/relationships/font" Target="fonts/Lustria-regular.fntdata"/><Relationship Id="rId12" Type="http://schemas.openxmlformats.org/officeDocument/2006/relationships/slide" Target="slides/slide4.xml"/><Relationship Id="rId23" Type="http://schemas.openxmlformats.org/officeDocument/2006/relationships/slide" Target="slides/slide15.xml"/><Relationship Id="rId1" Type="http://schemas.openxmlformats.org/officeDocument/2006/relationships/theme" Target="theme/theme6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1.xml"/><Relationship Id="rId15" Type="http://schemas.openxmlformats.org/officeDocument/2006/relationships/slide" Target="slides/slide7.xml"/><Relationship Id="rId14" Type="http://schemas.openxmlformats.org/officeDocument/2006/relationships/slide" Target="slides/slide6.xml"/><Relationship Id="rId17" Type="http://schemas.openxmlformats.org/officeDocument/2006/relationships/slide" Target="slides/slide9.xml"/><Relationship Id="rId16" Type="http://schemas.openxmlformats.org/officeDocument/2006/relationships/slide" Target="slides/slide8.xml"/><Relationship Id="rId5" Type="http://schemas.openxmlformats.org/officeDocument/2006/relationships/slideMaster" Target="slideMasters/slideMaster3.xml"/><Relationship Id="rId19" Type="http://schemas.openxmlformats.org/officeDocument/2006/relationships/slide" Target="slides/slide11.xml"/><Relationship Id="rId6" Type="http://schemas.openxmlformats.org/officeDocument/2006/relationships/slideMaster" Target="slideMasters/slideMaster4.xml"/><Relationship Id="rId18" Type="http://schemas.openxmlformats.org/officeDocument/2006/relationships/slide" Target="slides/slide10.xml"/><Relationship Id="rId7" Type="http://schemas.openxmlformats.org/officeDocument/2006/relationships/slideMaster" Target="slideMasters/slideMaster5.xml"/><Relationship Id="rId8" Type="http://schemas.openxmlformats.org/officeDocument/2006/relationships/notesMaster" Target="notesMasters/notesMaster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1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2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2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3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4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4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5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5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6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6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7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7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8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8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9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10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10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11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11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12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12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3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13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4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14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15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15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4"/>
          <p:cNvSpPr txBox="1"/>
          <p:nvPr>
            <p:ph idx="1"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"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2"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7"/>
          <p:cNvSpPr txBox="1"/>
          <p:nvPr>
            <p:ph idx="1"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8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8"/>
          <p:cNvSpPr txBox="1"/>
          <p:nvPr>
            <p:ph idx="1"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8"/>
          <p:cNvSpPr txBox="1"/>
          <p:nvPr>
            <p:ph idx="2"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3"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9"/>
          <p:cNvSpPr txBox="1"/>
          <p:nvPr>
            <p:ph idx="1"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9"/>
          <p:cNvSpPr txBox="1"/>
          <p:nvPr>
            <p:ph idx="2"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9"/>
          <p:cNvSpPr txBox="1"/>
          <p:nvPr>
            <p:ph idx="3"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0"/>
          <p:cNvSpPr txBox="1"/>
          <p:nvPr>
            <p:ph idx="1"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0"/>
          <p:cNvSpPr txBox="1"/>
          <p:nvPr>
            <p:ph idx="2"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0"/>
          <p:cNvSpPr txBox="1"/>
          <p:nvPr>
            <p:ph idx="3"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"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1"/>
          <p:cNvSpPr txBox="1"/>
          <p:nvPr>
            <p:ph idx="2"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"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2"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2"/>
          <p:cNvSpPr txBox="1"/>
          <p:nvPr>
            <p:ph idx="3"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2"/>
          <p:cNvSpPr txBox="1"/>
          <p:nvPr>
            <p:ph idx="4"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3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"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3"/>
          <p:cNvSpPr txBox="1"/>
          <p:nvPr>
            <p:ph idx="2"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3"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4"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5"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3"/>
          <p:cNvSpPr txBox="1"/>
          <p:nvPr>
            <p:ph idx="6"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2"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3"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4"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7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"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8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8"/>
          <p:cNvSpPr txBox="1"/>
          <p:nvPr>
            <p:ph idx="1"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9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9"/>
          <p:cNvSpPr txBox="1"/>
          <p:nvPr>
            <p:ph idx="1"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9"/>
          <p:cNvSpPr txBox="1"/>
          <p:nvPr>
            <p:ph idx="2"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0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 txBox="1"/>
          <p:nvPr>
            <p:ph idx="1"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2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22"/>
          <p:cNvSpPr txBox="1"/>
          <p:nvPr>
            <p:ph idx="1"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2"/>
          <p:cNvSpPr txBox="1"/>
          <p:nvPr>
            <p:ph idx="2"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22"/>
          <p:cNvSpPr txBox="1"/>
          <p:nvPr>
            <p:ph idx="3"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3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23"/>
          <p:cNvSpPr txBox="1"/>
          <p:nvPr>
            <p:ph idx="1"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23"/>
          <p:cNvSpPr txBox="1"/>
          <p:nvPr>
            <p:ph idx="2"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3"/>
          <p:cNvSpPr txBox="1"/>
          <p:nvPr>
            <p:ph idx="3"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4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4"/>
          <p:cNvSpPr txBox="1"/>
          <p:nvPr>
            <p:ph idx="1"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4"/>
          <p:cNvSpPr txBox="1"/>
          <p:nvPr>
            <p:ph idx="2"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24"/>
          <p:cNvSpPr txBox="1"/>
          <p:nvPr>
            <p:ph idx="3"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5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5"/>
          <p:cNvSpPr txBox="1"/>
          <p:nvPr>
            <p:ph idx="1"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5"/>
          <p:cNvSpPr txBox="1"/>
          <p:nvPr>
            <p:ph idx="2"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6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6"/>
          <p:cNvSpPr txBox="1"/>
          <p:nvPr>
            <p:ph idx="1"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26"/>
          <p:cNvSpPr txBox="1"/>
          <p:nvPr>
            <p:ph idx="2"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6"/>
          <p:cNvSpPr txBox="1"/>
          <p:nvPr>
            <p:ph idx="3"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6"/>
          <p:cNvSpPr txBox="1"/>
          <p:nvPr>
            <p:ph idx="4"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26"/>
          <p:cNvSpPr txBox="1"/>
          <p:nvPr>
            <p:ph idx="5"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6"/>
          <p:cNvSpPr txBox="1"/>
          <p:nvPr>
            <p:ph idx="6"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9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9"/>
          <p:cNvSpPr txBox="1"/>
          <p:nvPr>
            <p:ph idx="1"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0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30"/>
          <p:cNvSpPr txBox="1"/>
          <p:nvPr>
            <p:ph idx="1"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1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31"/>
          <p:cNvSpPr txBox="1"/>
          <p:nvPr>
            <p:ph idx="1"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31"/>
          <p:cNvSpPr txBox="1"/>
          <p:nvPr>
            <p:ph idx="2"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2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3"/>
          <p:cNvSpPr txBox="1"/>
          <p:nvPr>
            <p:ph idx="1"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4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34"/>
          <p:cNvSpPr txBox="1"/>
          <p:nvPr>
            <p:ph idx="1"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34"/>
          <p:cNvSpPr txBox="1"/>
          <p:nvPr>
            <p:ph idx="2"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34"/>
          <p:cNvSpPr txBox="1"/>
          <p:nvPr>
            <p:ph idx="3"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5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35"/>
          <p:cNvSpPr txBox="1"/>
          <p:nvPr>
            <p:ph idx="1"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35"/>
          <p:cNvSpPr txBox="1"/>
          <p:nvPr>
            <p:ph idx="2"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35"/>
          <p:cNvSpPr txBox="1"/>
          <p:nvPr>
            <p:ph idx="3"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6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36"/>
          <p:cNvSpPr txBox="1"/>
          <p:nvPr>
            <p:ph idx="1"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36"/>
          <p:cNvSpPr txBox="1"/>
          <p:nvPr>
            <p:ph idx="2"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36"/>
          <p:cNvSpPr txBox="1"/>
          <p:nvPr>
            <p:ph idx="3"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7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37"/>
          <p:cNvSpPr txBox="1"/>
          <p:nvPr>
            <p:ph idx="1"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37"/>
          <p:cNvSpPr txBox="1"/>
          <p:nvPr>
            <p:ph idx="2"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8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p38"/>
          <p:cNvSpPr txBox="1"/>
          <p:nvPr>
            <p:ph idx="1"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38"/>
          <p:cNvSpPr txBox="1"/>
          <p:nvPr>
            <p:ph idx="2"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38"/>
          <p:cNvSpPr txBox="1"/>
          <p:nvPr>
            <p:ph idx="3"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38"/>
          <p:cNvSpPr txBox="1"/>
          <p:nvPr>
            <p:ph idx="4"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9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" name="Google Shape;162;p39"/>
          <p:cNvSpPr txBox="1"/>
          <p:nvPr>
            <p:ph idx="1"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" name="Google Shape;163;p39"/>
          <p:cNvSpPr txBox="1"/>
          <p:nvPr>
            <p:ph idx="2"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4" name="Google Shape;164;p39"/>
          <p:cNvSpPr txBox="1"/>
          <p:nvPr>
            <p:ph idx="3"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5" name="Google Shape;165;p39"/>
          <p:cNvSpPr txBox="1"/>
          <p:nvPr>
            <p:ph idx="4"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6" name="Google Shape;166;p39"/>
          <p:cNvSpPr txBox="1"/>
          <p:nvPr>
            <p:ph idx="5"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7" name="Google Shape;167;p39"/>
          <p:cNvSpPr txBox="1"/>
          <p:nvPr>
            <p:ph idx="6"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42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2" name="Google Shape;182;p42"/>
          <p:cNvSpPr txBox="1"/>
          <p:nvPr>
            <p:ph idx="1"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43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5" name="Google Shape;185;p43"/>
          <p:cNvSpPr txBox="1"/>
          <p:nvPr>
            <p:ph idx="1"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1" anchor="b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44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8" name="Google Shape;188;p44"/>
          <p:cNvSpPr txBox="1"/>
          <p:nvPr>
            <p:ph idx="1"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1" anchor="b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9" name="Google Shape;189;p44"/>
          <p:cNvSpPr txBox="1"/>
          <p:nvPr>
            <p:ph idx="2"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1" anchor="b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45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46"/>
          <p:cNvSpPr txBox="1"/>
          <p:nvPr>
            <p:ph idx="1"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47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6" name="Google Shape;196;p47"/>
          <p:cNvSpPr txBox="1"/>
          <p:nvPr>
            <p:ph idx="1"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1" anchor="b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7" name="Google Shape;197;p47"/>
          <p:cNvSpPr txBox="1"/>
          <p:nvPr>
            <p:ph idx="2"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1" anchor="b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8" name="Google Shape;198;p47"/>
          <p:cNvSpPr txBox="1"/>
          <p:nvPr>
            <p:ph idx="3"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1" anchor="b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48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1" name="Google Shape;201;p48"/>
          <p:cNvSpPr txBox="1"/>
          <p:nvPr>
            <p:ph idx="1"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1" anchor="b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2" name="Google Shape;202;p48"/>
          <p:cNvSpPr txBox="1"/>
          <p:nvPr>
            <p:ph idx="2"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1" anchor="b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3" name="Google Shape;203;p48"/>
          <p:cNvSpPr txBox="1"/>
          <p:nvPr>
            <p:ph idx="3"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1" anchor="b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49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6" name="Google Shape;206;p49"/>
          <p:cNvSpPr txBox="1"/>
          <p:nvPr>
            <p:ph idx="1"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1" anchor="b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7" name="Google Shape;207;p49"/>
          <p:cNvSpPr txBox="1"/>
          <p:nvPr>
            <p:ph idx="2"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1" anchor="b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8" name="Google Shape;208;p49"/>
          <p:cNvSpPr txBox="1"/>
          <p:nvPr>
            <p:ph idx="3"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anchorCtr="1" anchor="b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50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1" name="Google Shape;211;p50"/>
          <p:cNvSpPr txBox="1"/>
          <p:nvPr>
            <p:ph idx="1"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anchorCtr="1" anchor="b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2" name="Google Shape;212;p50"/>
          <p:cNvSpPr txBox="1"/>
          <p:nvPr>
            <p:ph idx="2"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anchorCtr="1" anchor="b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51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5" name="Google Shape;215;p51"/>
          <p:cNvSpPr txBox="1"/>
          <p:nvPr>
            <p:ph idx="1"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1" anchor="b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6" name="Google Shape;216;p51"/>
          <p:cNvSpPr txBox="1"/>
          <p:nvPr>
            <p:ph idx="2"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1" anchor="b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7" name="Google Shape;217;p51"/>
          <p:cNvSpPr txBox="1"/>
          <p:nvPr>
            <p:ph idx="3"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1" anchor="b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8" name="Google Shape;218;p51"/>
          <p:cNvSpPr txBox="1"/>
          <p:nvPr>
            <p:ph idx="4"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1" anchor="b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52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1" name="Google Shape;221;p52"/>
          <p:cNvSpPr txBox="1"/>
          <p:nvPr>
            <p:ph idx="1"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1" anchor="b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2" name="Google Shape;222;p52"/>
          <p:cNvSpPr txBox="1"/>
          <p:nvPr>
            <p:ph idx="2"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1" anchor="b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3" name="Google Shape;223;p52"/>
          <p:cNvSpPr txBox="1"/>
          <p:nvPr>
            <p:ph idx="3"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1" anchor="b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4" name="Google Shape;224;p52"/>
          <p:cNvSpPr txBox="1"/>
          <p:nvPr>
            <p:ph idx="4"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1" anchor="b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5" name="Google Shape;225;p52"/>
          <p:cNvSpPr txBox="1"/>
          <p:nvPr>
            <p:ph idx="5"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1" anchor="b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6" name="Google Shape;226;p52"/>
          <p:cNvSpPr txBox="1"/>
          <p:nvPr>
            <p:ph idx="6"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1" anchor="b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54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5" name="Google Shape;235;p54"/>
          <p:cNvSpPr txBox="1"/>
          <p:nvPr>
            <p:ph idx="1"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6" name="Google Shape;236;p54"/>
          <p:cNvSpPr txBox="1"/>
          <p:nvPr>
            <p:ph idx="2"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7" name="Google Shape;237;p54"/>
          <p:cNvSpPr txBox="1"/>
          <p:nvPr>
            <p:ph idx="3"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56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1" name="Google Shape;241;p56"/>
          <p:cNvSpPr txBox="1"/>
          <p:nvPr>
            <p:ph idx="1"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57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4" name="Google Shape;244;p57"/>
          <p:cNvSpPr txBox="1"/>
          <p:nvPr>
            <p:ph idx="1"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58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7" name="Google Shape;247;p58"/>
          <p:cNvSpPr txBox="1"/>
          <p:nvPr>
            <p:ph idx="1"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8" name="Google Shape;248;p58"/>
          <p:cNvSpPr txBox="1"/>
          <p:nvPr>
            <p:ph idx="2"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59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60"/>
          <p:cNvSpPr txBox="1"/>
          <p:nvPr>
            <p:ph idx="1"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61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5" name="Google Shape;255;p61"/>
          <p:cNvSpPr txBox="1"/>
          <p:nvPr>
            <p:ph idx="1"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6" name="Google Shape;256;p61"/>
          <p:cNvSpPr txBox="1"/>
          <p:nvPr>
            <p:ph idx="2"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7" name="Google Shape;257;p61"/>
          <p:cNvSpPr txBox="1"/>
          <p:nvPr>
            <p:ph idx="3"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62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0" name="Google Shape;260;p62"/>
          <p:cNvSpPr txBox="1"/>
          <p:nvPr>
            <p:ph idx="1"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1" name="Google Shape;261;p62"/>
          <p:cNvSpPr txBox="1"/>
          <p:nvPr>
            <p:ph idx="2"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2" name="Google Shape;262;p62"/>
          <p:cNvSpPr txBox="1"/>
          <p:nvPr>
            <p:ph idx="3"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63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5" name="Google Shape;265;p63"/>
          <p:cNvSpPr txBox="1"/>
          <p:nvPr>
            <p:ph idx="1"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6" name="Google Shape;266;p63"/>
          <p:cNvSpPr txBox="1"/>
          <p:nvPr>
            <p:ph idx="2"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64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9" name="Google Shape;269;p64"/>
          <p:cNvSpPr txBox="1"/>
          <p:nvPr>
            <p:ph idx="1"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0" name="Google Shape;270;p64"/>
          <p:cNvSpPr txBox="1"/>
          <p:nvPr>
            <p:ph idx="2"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1" name="Google Shape;271;p64"/>
          <p:cNvSpPr txBox="1"/>
          <p:nvPr>
            <p:ph idx="3"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2" name="Google Shape;272;p64"/>
          <p:cNvSpPr txBox="1"/>
          <p:nvPr>
            <p:ph idx="4"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65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5" name="Google Shape;275;p65"/>
          <p:cNvSpPr txBox="1"/>
          <p:nvPr>
            <p:ph idx="1"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6" name="Google Shape;276;p65"/>
          <p:cNvSpPr txBox="1"/>
          <p:nvPr>
            <p:ph idx="2"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7" name="Google Shape;277;p65"/>
          <p:cNvSpPr txBox="1"/>
          <p:nvPr>
            <p:ph idx="3"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8" name="Google Shape;278;p65"/>
          <p:cNvSpPr txBox="1"/>
          <p:nvPr>
            <p:ph idx="4"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9" name="Google Shape;279;p65"/>
          <p:cNvSpPr txBox="1"/>
          <p:nvPr>
            <p:ph idx="5"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0" name="Google Shape;280;p65"/>
          <p:cNvSpPr txBox="1"/>
          <p:nvPr>
            <p:ph idx="6"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6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35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/Relationships>
</file>

<file path=ppt/slideMasters/_rels/slideMaster4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46.xml"/><Relationship Id="rId1" Type="http://schemas.openxmlformats.org/officeDocument/2006/relationships/image" Target="../media/image1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5" Type="http://schemas.openxmlformats.org/officeDocument/2006/relationships/theme" Target="../theme/theme5.xml"/><Relationship Id="rId14" Type="http://schemas.openxmlformats.org/officeDocument/2006/relationships/slideLayout" Target="../slideLayouts/slideLayout4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/Relationships>
</file>

<file path=ppt/slideMasters/_rels/slideMaster5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59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49.xml"/><Relationship Id="rId3" Type="http://schemas.openxmlformats.org/officeDocument/2006/relationships/slideLayout" Target="../slideLayouts/slideLayout50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theme" Target="../theme/theme4.xml"/><Relationship Id="rId5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4.xml"/><Relationship Id="rId8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370520" y="1769400"/>
            <a:ext cx="9439920" cy="1828800"/>
          </a:xfrm>
          <a:prstGeom prst="rect">
            <a:avLst/>
          </a:prstGeom>
          <a:noFill/>
          <a:ln>
            <a:noFill/>
          </a:ln>
        </p:spPr>
        <p:txBody>
          <a:bodyPr anchorCtr="1" anchor="b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p1"/>
          <p:cNvSpPr txBox="1"/>
          <p:nvPr>
            <p:ph idx="10" type="dt"/>
          </p:nvPr>
        </p:nvSpPr>
        <p:spPr>
          <a:xfrm>
            <a:off x="7678800" y="5883120"/>
            <a:ext cx="2743200" cy="365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" name="Google Shape;8;p1"/>
          <p:cNvSpPr txBox="1"/>
          <p:nvPr>
            <p:ph idx="11" type="ftr"/>
          </p:nvPr>
        </p:nvSpPr>
        <p:spPr>
          <a:xfrm>
            <a:off x="913680" y="5883120"/>
            <a:ext cx="6672960" cy="365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9" name="Google Shape;9;p1"/>
          <p:cNvSpPr txBox="1"/>
          <p:nvPr>
            <p:ph idx="12" type="sldNum"/>
          </p:nvPr>
        </p:nvSpPr>
        <p:spPr>
          <a:xfrm>
            <a:off x="10514160" y="5883120"/>
            <a:ext cx="753480" cy="365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000" u="none" cap="none" strike="noStrike">
                <a:solidFill>
                  <a:srgbClr val="F2F2F2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000" u="none" cap="none" strike="noStrike">
                <a:solidFill>
                  <a:srgbClr val="F2F2F2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000" u="none" cap="none" strike="noStrike">
                <a:solidFill>
                  <a:srgbClr val="F2F2F2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000" u="none" cap="none" strike="noStrike">
                <a:solidFill>
                  <a:srgbClr val="F2F2F2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000" u="none" cap="none" strike="noStrike">
                <a:solidFill>
                  <a:srgbClr val="F2F2F2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000" u="none" cap="none" strike="noStrike">
                <a:solidFill>
                  <a:srgbClr val="F2F2F2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000" u="none" cap="none" strike="noStrike">
                <a:solidFill>
                  <a:srgbClr val="F2F2F2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000" u="none" cap="none" strike="noStrike">
                <a:solidFill>
                  <a:srgbClr val="F2F2F2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000" u="none" cap="none" strike="noStrike">
                <a:solidFill>
                  <a:srgbClr val="F2F2F2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" name="Google Shape;10;p1"/>
          <p:cNvSpPr txBox="1"/>
          <p:nvPr>
            <p:ph idx="1"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913680" y="609480"/>
            <a:ext cx="10353600" cy="97056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1" name="Google Shape;61;p14"/>
          <p:cNvSpPr txBox="1"/>
          <p:nvPr>
            <p:ph idx="2" type="title"/>
          </p:nvPr>
        </p:nvSpPr>
        <p:spPr>
          <a:xfrm>
            <a:off x="913680" y="1732320"/>
            <a:ext cx="10353600" cy="4058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2" name="Google Shape;62;p14"/>
          <p:cNvSpPr txBox="1"/>
          <p:nvPr>
            <p:ph idx="10" type="dt"/>
          </p:nvPr>
        </p:nvSpPr>
        <p:spPr>
          <a:xfrm>
            <a:off x="7678800" y="5883120"/>
            <a:ext cx="2743200" cy="365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3" name="Google Shape;63;p14"/>
          <p:cNvSpPr txBox="1"/>
          <p:nvPr>
            <p:ph idx="11" type="ftr"/>
          </p:nvPr>
        </p:nvSpPr>
        <p:spPr>
          <a:xfrm>
            <a:off x="913680" y="5883120"/>
            <a:ext cx="6672960" cy="365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10514160" y="5883120"/>
            <a:ext cx="753480" cy="365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000" u="none" cap="none" strike="noStrike">
                <a:solidFill>
                  <a:srgbClr val="F2F2F2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000" u="none" cap="none" strike="noStrike">
                <a:solidFill>
                  <a:srgbClr val="F2F2F2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000" u="none" cap="none" strike="noStrike">
                <a:solidFill>
                  <a:srgbClr val="F2F2F2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000" u="none" cap="none" strike="noStrike">
                <a:solidFill>
                  <a:srgbClr val="F2F2F2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000" u="none" cap="none" strike="noStrike">
                <a:solidFill>
                  <a:srgbClr val="F2F2F2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000" u="none" cap="none" strike="noStrike">
                <a:solidFill>
                  <a:srgbClr val="F2F2F2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000" u="none" cap="none" strike="noStrike">
                <a:solidFill>
                  <a:srgbClr val="F2F2F2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000" u="none" cap="none" strike="noStrike">
                <a:solidFill>
                  <a:srgbClr val="F2F2F2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000" u="none" cap="none" strike="noStrike">
                <a:solidFill>
                  <a:srgbClr val="F2F2F2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5" name="Google Shape;65;p14"/>
          <p:cNvSpPr txBox="1"/>
          <p:nvPr>
            <p:ph idx="1"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7"/>
          <p:cNvSpPr txBox="1"/>
          <p:nvPr>
            <p:ph idx="10" type="dt"/>
          </p:nvPr>
        </p:nvSpPr>
        <p:spPr>
          <a:xfrm>
            <a:off x="7678800" y="5883120"/>
            <a:ext cx="2743200" cy="365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16" name="Google Shape;116;p27"/>
          <p:cNvSpPr txBox="1"/>
          <p:nvPr>
            <p:ph idx="11" type="ftr"/>
          </p:nvPr>
        </p:nvSpPr>
        <p:spPr>
          <a:xfrm>
            <a:off x="913680" y="5883120"/>
            <a:ext cx="6672960" cy="365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17" name="Google Shape;117;p27"/>
          <p:cNvSpPr txBox="1"/>
          <p:nvPr>
            <p:ph idx="12" type="sldNum"/>
          </p:nvPr>
        </p:nvSpPr>
        <p:spPr>
          <a:xfrm>
            <a:off x="10514160" y="5883120"/>
            <a:ext cx="753480" cy="365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000" u="none" cap="none" strike="noStrike">
                <a:solidFill>
                  <a:srgbClr val="F2F2F2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000" u="none" cap="none" strike="noStrike">
                <a:solidFill>
                  <a:srgbClr val="F2F2F2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000" u="none" cap="none" strike="noStrike">
                <a:solidFill>
                  <a:srgbClr val="F2F2F2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000" u="none" cap="none" strike="noStrike">
                <a:solidFill>
                  <a:srgbClr val="F2F2F2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000" u="none" cap="none" strike="noStrike">
                <a:solidFill>
                  <a:srgbClr val="F2F2F2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000" u="none" cap="none" strike="noStrike">
                <a:solidFill>
                  <a:srgbClr val="F2F2F2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000" u="none" cap="none" strike="noStrike">
                <a:solidFill>
                  <a:srgbClr val="F2F2F2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000" u="none" cap="none" strike="noStrike">
                <a:solidFill>
                  <a:srgbClr val="F2F2F2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000" u="none" cap="none" strike="noStrike">
                <a:solidFill>
                  <a:srgbClr val="F2F2F2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8" name="Google Shape;118;p27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19" name="Google Shape;119;p27"/>
          <p:cNvSpPr txBox="1"/>
          <p:nvPr>
            <p:ph idx="1"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late-V2-HD-compPhotoInset.png" id="169" name="Google Shape;169;p4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13680" y="1734480"/>
            <a:ext cx="5088960" cy="41486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late-V2-HD-compPhotoInset.png" id="170" name="Google Shape;170;p4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78320" y="1734480"/>
            <a:ext cx="5088960" cy="414864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40"/>
          <p:cNvSpPr txBox="1"/>
          <p:nvPr>
            <p:ph type="title"/>
          </p:nvPr>
        </p:nvSpPr>
        <p:spPr>
          <a:xfrm>
            <a:off x="913680" y="609480"/>
            <a:ext cx="10353600" cy="97056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72" name="Google Shape;172;p40"/>
          <p:cNvSpPr txBox="1"/>
          <p:nvPr>
            <p:ph idx="1" type="body"/>
          </p:nvPr>
        </p:nvSpPr>
        <p:spPr>
          <a:xfrm>
            <a:off x="1005840" y="1835280"/>
            <a:ext cx="4876200" cy="545040"/>
          </a:xfrm>
          <a:prstGeom prst="rect">
            <a:avLst/>
          </a:prstGeom>
          <a:noFill/>
          <a:ln>
            <a:noFill/>
          </a:ln>
        </p:spPr>
        <p:txBody>
          <a:bodyPr anchorCtr="1" anchor="b" bIns="45700" lIns="91425" spcFirstLastPara="1" rIns="91425" wrap="square" tIns="4570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73" name="Google Shape;173;p40"/>
          <p:cNvSpPr txBox="1"/>
          <p:nvPr>
            <p:ph idx="2" type="title"/>
          </p:nvPr>
        </p:nvSpPr>
        <p:spPr>
          <a:xfrm>
            <a:off x="1005840" y="2379960"/>
            <a:ext cx="4876200" cy="34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74" name="Google Shape;174;p40"/>
          <p:cNvSpPr txBox="1"/>
          <p:nvPr>
            <p:ph idx="3" type="body"/>
          </p:nvPr>
        </p:nvSpPr>
        <p:spPr>
          <a:xfrm>
            <a:off x="6294960" y="1835280"/>
            <a:ext cx="4895280" cy="545040"/>
          </a:xfrm>
          <a:prstGeom prst="rect">
            <a:avLst/>
          </a:prstGeom>
          <a:noFill/>
          <a:ln>
            <a:noFill/>
          </a:ln>
        </p:spPr>
        <p:txBody>
          <a:bodyPr anchorCtr="1" anchor="b" bIns="45700" lIns="91425" spcFirstLastPara="1" rIns="91425" wrap="square" tIns="4570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75" name="Google Shape;175;p40"/>
          <p:cNvSpPr txBox="1"/>
          <p:nvPr>
            <p:ph idx="4" type="title"/>
          </p:nvPr>
        </p:nvSpPr>
        <p:spPr>
          <a:xfrm>
            <a:off x="6294960" y="2379960"/>
            <a:ext cx="4895280" cy="34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76" name="Google Shape;176;p40"/>
          <p:cNvSpPr txBox="1"/>
          <p:nvPr>
            <p:ph idx="10" type="dt"/>
          </p:nvPr>
        </p:nvSpPr>
        <p:spPr>
          <a:xfrm>
            <a:off x="7678800" y="5883120"/>
            <a:ext cx="2743200" cy="365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77" name="Google Shape;177;p40"/>
          <p:cNvSpPr txBox="1"/>
          <p:nvPr>
            <p:ph idx="11" type="ftr"/>
          </p:nvPr>
        </p:nvSpPr>
        <p:spPr>
          <a:xfrm>
            <a:off x="913680" y="5883120"/>
            <a:ext cx="6672960" cy="365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78" name="Google Shape;178;p40"/>
          <p:cNvSpPr txBox="1"/>
          <p:nvPr>
            <p:ph idx="12" type="sldNum"/>
          </p:nvPr>
        </p:nvSpPr>
        <p:spPr>
          <a:xfrm>
            <a:off x="10514160" y="5883120"/>
            <a:ext cx="753480" cy="365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000" u="none" cap="none" strike="noStrike">
                <a:solidFill>
                  <a:srgbClr val="F2F2F2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000" u="none" cap="none" strike="noStrike">
                <a:solidFill>
                  <a:srgbClr val="F2F2F2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000" u="none" cap="none" strike="noStrike">
                <a:solidFill>
                  <a:srgbClr val="F2F2F2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000" u="none" cap="none" strike="noStrike">
                <a:solidFill>
                  <a:srgbClr val="F2F2F2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000" u="none" cap="none" strike="noStrike">
                <a:solidFill>
                  <a:srgbClr val="F2F2F2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000" u="none" cap="none" strike="noStrike">
                <a:solidFill>
                  <a:srgbClr val="F2F2F2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000" u="none" cap="none" strike="noStrike">
                <a:solidFill>
                  <a:srgbClr val="F2F2F2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000" u="none" cap="none" strike="noStrike">
                <a:solidFill>
                  <a:srgbClr val="F2F2F2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000" u="none" cap="none" strike="noStrike">
                <a:solidFill>
                  <a:srgbClr val="F2F2F2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53"/>
          <p:cNvSpPr txBox="1"/>
          <p:nvPr>
            <p:ph type="title"/>
          </p:nvPr>
        </p:nvSpPr>
        <p:spPr>
          <a:xfrm>
            <a:off x="913680" y="609480"/>
            <a:ext cx="10353600" cy="97056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29" name="Google Shape;229;p53"/>
          <p:cNvSpPr txBox="1"/>
          <p:nvPr>
            <p:ph idx="10" type="dt"/>
          </p:nvPr>
        </p:nvSpPr>
        <p:spPr>
          <a:xfrm>
            <a:off x="7678800" y="5883120"/>
            <a:ext cx="2743200" cy="365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30" name="Google Shape;230;p53"/>
          <p:cNvSpPr txBox="1"/>
          <p:nvPr>
            <p:ph idx="11" type="ftr"/>
          </p:nvPr>
        </p:nvSpPr>
        <p:spPr>
          <a:xfrm>
            <a:off x="913680" y="5883120"/>
            <a:ext cx="6672960" cy="365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31" name="Google Shape;231;p53"/>
          <p:cNvSpPr txBox="1"/>
          <p:nvPr>
            <p:ph idx="12" type="sldNum"/>
          </p:nvPr>
        </p:nvSpPr>
        <p:spPr>
          <a:xfrm>
            <a:off x="10514160" y="5883120"/>
            <a:ext cx="753480" cy="365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000" u="none" cap="none" strike="noStrike">
                <a:solidFill>
                  <a:srgbClr val="F2F2F2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000" u="none" cap="none" strike="noStrike">
                <a:solidFill>
                  <a:srgbClr val="F2F2F2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000" u="none" cap="none" strike="noStrike">
                <a:solidFill>
                  <a:srgbClr val="F2F2F2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000" u="none" cap="none" strike="noStrike">
                <a:solidFill>
                  <a:srgbClr val="F2F2F2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000" u="none" cap="none" strike="noStrike">
                <a:solidFill>
                  <a:srgbClr val="F2F2F2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000" u="none" cap="none" strike="noStrike">
                <a:solidFill>
                  <a:srgbClr val="F2F2F2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000" u="none" cap="none" strike="noStrike">
                <a:solidFill>
                  <a:srgbClr val="F2F2F2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000" u="none" cap="none" strike="noStrike">
                <a:solidFill>
                  <a:srgbClr val="F2F2F2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000" u="none" cap="none" strike="noStrike">
                <a:solidFill>
                  <a:srgbClr val="F2F2F2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2" name="Google Shape;232;p53"/>
          <p:cNvSpPr txBox="1"/>
          <p:nvPr>
            <p:ph idx="1"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2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10.png"/><Relationship Id="rId5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45.png"/><Relationship Id="rId5" Type="http://schemas.openxmlformats.org/officeDocument/2006/relationships/image" Target="../media/image19.png"/><Relationship Id="rId6" Type="http://schemas.openxmlformats.org/officeDocument/2006/relationships/image" Target="../media/image22.png"/><Relationship Id="rId7" Type="http://schemas.openxmlformats.org/officeDocument/2006/relationships/image" Target="../media/image2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25.png"/><Relationship Id="rId9" Type="http://schemas.openxmlformats.org/officeDocument/2006/relationships/image" Target="../media/image8.png"/><Relationship Id="rId5" Type="http://schemas.openxmlformats.org/officeDocument/2006/relationships/image" Target="../media/image13.png"/><Relationship Id="rId6" Type="http://schemas.openxmlformats.org/officeDocument/2006/relationships/image" Target="../media/image11.png"/><Relationship Id="rId7" Type="http://schemas.openxmlformats.org/officeDocument/2006/relationships/image" Target="../media/image17.png"/><Relationship Id="rId8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3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29.jpg"/><Relationship Id="rId5" Type="http://schemas.openxmlformats.org/officeDocument/2006/relationships/image" Target="../media/image2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42.jpg"/><Relationship Id="rId5" Type="http://schemas.openxmlformats.org/officeDocument/2006/relationships/image" Target="../media/image39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4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41.png"/><Relationship Id="rId5" Type="http://schemas.openxmlformats.org/officeDocument/2006/relationships/image" Target="../media/image3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Relationship Id="rId4" Type="http://schemas.openxmlformats.org/officeDocument/2006/relationships/image" Target="../media/image38.png"/><Relationship Id="rId5" Type="http://schemas.openxmlformats.org/officeDocument/2006/relationships/image" Target="../media/image3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66"/>
          <p:cNvSpPr txBox="1"/>
          <p:nvPr/>
        </p:nvSpPr>
        <p:spPr>
          <a:xfrm>
            <a:off x="1913040" y="1696680"/>
            <a:ext cx="8365680" cy="1732320"/>
          </a:xfrm>
          <a:prstGeom prst="rect">
            <a:avLst/>
          </a:prstGeom>
          <a:noFill/>
          <a:ln>
            <a:noFill/>
          </a:ln>
        </p:spPr>
        <p:txBody>
          <a:bodyPr anchorCtr="1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3600" u="none" cap="none" strike="noStrike">
                <a:solidFill>
                  <a:srgbClr val="E3DED1"/>
                </a:solidFill>
                <a:latin typeface="Lustria"/>
                <a:ea typeface="Lustria"/>
                <a:cs typeface="Lustria"/>
                <a:sym typeface="Lustria"/>
              </a:rPr>
              <a:t>Helynévkutatás magyar–román kétnyelvű környezetben: hagyomány, újítás és módszertani kihívások</a:t>
            </a:r>
            <a:endParaRPr b="0" i="0" sz="36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67"/>
          <p:cNvSpPr txBox="1"/>
          <p:nvPr/>
        </p:nvSpPr>
        <p:spPr>
          <a:xfrm>
            <a:off x="913680" y="609480"/>
            <a:ext cx="10353600" cy="97056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4000" u="none" cap="none" strike="noStrike">
                <a:solidFill>
                  <a:srgbClr val="E3DED1"/>
                </a:solidFill>
                <a:latin typeface="Lustria"/>
                <a:ea typeface="Lustria"/>
                <a:cs typeface="Lustria"/>
                <a:sym typeface="Lustria"/>
              </a:rPr>
              <a:t>Az előadás felépítése</a:t>
            </a:r>
            <a:endParaRPr b="0" i="0" sz="40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67"/>
          <p:cNvSpPr txBox="1"/>
          <p:nvPr/>
        </p:nvSpPr>
        <p:spPr>
          <a:xfrm>
            <a:off x="913680" y="2290680"/>
            <a:ext cx="10690560" cy="3500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DED1"/>
              </a:buClr>
              <a:buSzPts val="1680"/>
              <a:buFont typeface="Noto Sans Symbols"/>
              <a:buAutoNum type="arabicPeriod"/>
            </a:pPr>
            <a:r>
              <a:rPr b="0" i="0" lang="hu-HU" sz="2400" u="none" cap="none" strike="noStrike">
                <a:solidFill>
                  <a:srgbClr val="E3DED1"/>
                </a:solidFill>
                <a:latin typeface="Lustria"/>
                <a:ea typeface="Lustria"/>
                <a:cs typeface="Lustria"/>
                <a:sym typeface="Lustria"/>
              </a:rPr>
              <a:t>A helynevekről általában </a:t>
            </a:r>
            <a:endParaRPr b="0" i="0" sz="2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2"/>
              </a:spcBef>
              <a:spcAft>
                <a:spcPts val="0"/>
              </a:spcAft>
              <a:buClr>
                <a:srgbClr val="E3DED1"/>
              </a:buClr>
              <a:buSzPts val="1680"/>
              <a:buFont typeface="Noto Sans Symbols"/>
              <a:buAutoNum type="arabicPeriod"/>
            </a:pPr>
            <a:r>
              <a:rPr b="0" i="0" lang="hu-HU" sz="2400" u="none" cap="none" strike="noStrike">
                <a:solidFill>
                  <a:srgbClr val="E3DED1"/>
                </a:solidFill>
                <a:latin typeface="Lustria"/>
                <a:ea typeface="Lustria"/>
                <a:cs typeface="Lustria"/>
                <a:sym typeface="Lustria"/>
              </a:rPr>
              <a:t>A helynévkutatás módszertanáról és a Magyar Nemzeti Helynévtár Programról</a:t>
            </a:r>
            <a:endParaRPr b="0" i="0" sz="2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1202"/>
              </a:spcBef>
              <a:spcAft>
                <a:spcPts val="0"/>
              </a:spcAft>
              <a:buClr>
                <a:srgbClr val="E3DED1"/>
              </a:buClr>
              <a:buSzPts val="1680"/>
              <a:buFont typeface="Noto Sans Symbols"/>
              <a:buAutoNum type="arabicPeriod"/>
            </a:pPr>
            <a:r>
              <a:rPr b="0" i="0" lang="hu-HU" sz="2400" u="none" cap="none" strike="noStrike">
                <a:solidFill>
                  <a:srgbClr val="E3DED1"/>
                </a:solidFill>
                <a:latin typeface="Lustria"/>
                <a:ea typeface="Lustria"/>
                <a:cs typeface="Lustria"/>
                <a:sym typeface="Lustria"/>
              </a:rPr>
              <a:t>Újításokról, módszertani kihívásokról a romániai magyar helynévkutatásban</a:t>
            </a:r>
            <a:endParaRPr b="0" i="0" sz="2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68"/>
          <p:cNvSpPr txBox="1"/>
          <p:nvPr/>
        </p:nvSpPr>
        <p:spPr>
          <a:xfrm>
            <a:off x="913680" y="609480"/>
            <a:ext cx="10353600" cy="97056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4000" u="none" cap="none" strike="noStrike">
                <a:solidFill>
                  <a:srgbClr val="E3DED1"/>
                </a:solidFill>
                <a:latin typeface="Lustria"/>
                <a:ea typeface="Lustria"/>
                <a:cs typeface="Lustria"/>
                <a:sym typeface="Lustria"/>
              </a:rPr>
              <a:t>Helynevek</a:t>
            </a:r>
            <a:endParaRPr b="0" i="0" sz="40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68"/>
          <p:cNvSpPr txBox="1"/>
          <p:nvPr/>
        </p:nvSpPr>
        <p:spPr>
          <a:xfrm>
            <a:off x="438120" y="2017440"/>
            <a:ext cx="4920120" cy="4458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3672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2800" u="none" cap="none" strike="noStrike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rPr>
              <a:t>Helyeket, térbeli objektumokat jelölő tulajdonnevek.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36720" marR="0" rtl="0" algn="l">
              <a:lnSpc>
                <a:spcPct val="100000"/>
              </a:lnSpc>
              <a:spcBef>
                <a:spcPts val="1301"/>
              </a:spcBef>
              <a:spcAft>
                <a:spcPts val="0"/>
              </a:spcAft>
              <a:buNone/>
            </a:pPr>
            <a:r>
              <a:rPr b="0" i="0" lang="hu-HU" sz="2800" u="none" cap="none" strike="noStrike">
                <a:solidFill>
                  <a:srgbClr val="E3DED1"/>
                </a:solidFill>
                <a:latin typeface="Lustria"/>
                <a:ea typeface="Lustria"/>
                <a:cs typeface="Lustria"/>
                <a:sym typeface="Lustria"/>
              </a:rPr>
              <a:t>Nem csak településnevek.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8" name="Google Shape;298;p6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04040" y="2017440"/>
            <a:ext cx="6249600" cy="35161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69"/>
          <p:cNvSpPr txBox="1"/>
          <p:nvPr/>
        </p:nvSpPr>
        <p:spPr>
          <a:xfrm>
            <a:off x="913680" y="609480"/>
            <a:ext cx="10353600" cy="97056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4000" u="none" cap="none" strike="noStrike">
                <a:solidFill>
                  <a:srgbClr val="E3DED1"/>
                </a:solidFill>
                <a:latin typeface="Lustria"/>
                <a:ea typeface="Lustria"/>
                <a:cs typeface="Lustria"/>
                <a:sym typeface="Lustria"/>
              </a:rPr>
              <a:t>Mikrotoponimák</a:t>
            </a:r>
            <a:endParaRPr b="0" i="0" sz="40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69"/>
          <p:cNvSpPr txBox="1"/>
          <p:nvPr/>
        </p:nvSpPr>
        <p:spPr>
          <a:xfrm>
            <a:off x="913680" y="2149200"/>
            <a:ext cx="10353600" cy="4421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06000" lvl="0" marL="3430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DED1"/>
              </a:buClr>
              <a:buSzPts val="1400"/>
              <a:buFont typeface="Noto Sans Symbols"/>
              <a:buChar char="◈"/>
            </a:pPr>
            <a:r>
              <a:rPr b="0" i="0" lang="hu-HU" sz="2000" u="none" cap="none" strike="noStrike">
                <a:solidFill>
                  <a:srgbClr val="E3DED1"/>
                </a:solidFill>
                <a:latin typeface="Lustria"/>
                <a:ea typeface="Lustria"/>
                <a:cs typeface="Lustria"/>
                <a:sym typeface="Lustria"/>
              </a:rPr>
              <a:t>Eltérő korúak.</a:t>
            </a:r>
            <a:endParaRPr b="0" i="0" sz="20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306000" lvl="0" marL="343080" marR="0" rtl="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E3DED1"/>
              </a:buClr>
              <a:buSzPts val="1400"/>
              <a:buFont typeface="Noto Sans Symbols"/>
              <a:buChar char="◈"/>
            </a:pPr>
            <a:r>
              <a:rPr b="0" i="0" lang="hu-HU" sz="2000" u="none" cap="none" strike="noStrike">
                <a:solidFill>
                  <a:srgbClr val="E3DED1"/>
                </a:solidFill>
                <a:latin typeface="Lustria"/>
                <a:ea typeface="Lustria"/>
                <a:cs typeface="Lustria"/>
                <a:sym typeface="Lustria"/>
              </a:rPr>
              <a:t>A többségük többnyire csak a vizsgált közösség tagjainak körében ismert.</a:t>
            </a:r>
            <a:endParaRPr b="0" i="0" sz="20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5" name="Google Shape;305;p6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8800" y="3344760"/>
            <a:ext cx="4206600" cy="290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6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10800000">
            <a:off x="5899320" y="3345120"/>
            <a:ext cx="4140000" cy="290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" name="Google Shape;311;p7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90600" y="84960"/>
            <a:ext cx="4395600" cy="439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7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90600" y="4133520"/>
            <a:ext cx="4395600" cy="2639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7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901120" y="84960"/>
            <a:ext cx="5306400" cy="3344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7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884200" y="3629160"/>
            <a:ext cx="5323680" cy="31438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9" name="Google Shape;319;p7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42040" y="3153600"/>
            <a:ext cx="7748280" cy="370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7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53240" y="3591720"/>
            <a:ext cx="2188800" cy="3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7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0" y="3591720"/>
            <a:ext cx="2248200" cy="3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7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0" y="0"/>
            <a:ext cx="8442720" cy="41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7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211680" y="0"/>
            <a:ext cx="2978640" cy="41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7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507720" y="0"/>
            <a:ext cx="3031200" cy="41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72"/>
          <p:cNvSpPr txBox="1"/>
          <p:nvPr/>
        </p:nvSpPr>
        <p:spPr>
          <a:xfrm>
            <a:off x="913680" y="609480"/>
            <a:ext cx="10353600" cy="97056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4000" u="none" cap="none" strike="noStrike">
                <a:solidFill>
                  <a:srgbClr val="E3DED1"/>
                </a:solidFill>
                <a:latin typeface="Lustria"/>
                <a:ea typeface="Lustria"/>
                <a:cs typeface="Lustria"/>
                <a:sym typeface="Lustria"/>
              </a:rPr>
              <a:t>Hogyan kutatunk?</a:t>
            </a:r>
            <a:endParaRPr b="0" i="0" sz="40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72"/>
          <p:cNvSpPr txBox="1"/>
          <p:nvPr/>
        </p:nvSpPr>
        <p:spPr>
          <a:xfrm>
            <a:off x="1005840" y="1835280"/>
            <a:ext cx="4876200" cy="545040"/>
          </a:xfrm>
          <a:prstGeom prst="rect">
            <a:avLst/>
          </a:prstGeom>
          <a:noFill/>
          <a:ln>
            <a:noFill/>
          </a:ln>
        </p:spPr>
        <p:txBody>
          <a:bodyPr anchorCtr="1" anchor="b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2400" u="none" cap="none" strike="noStrike">
                <a:solidFill>
                  <a:srgbClr val="E3DED1"/>
                </a:solidFill>
                <a:latin typeface="Lustria"/>
                <a:ea typeface="Lustria"/>
                <a:cs typeface="Lustria"/>
                <a:sym typeface="Lustria"/>
              </a:rPr>
              <a:t>Könyvtári/Levéltári szakasz</a:t>
            </a:r>
            <a:endParaRPr b="0" i="0" sz="2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72"/>
          <p:cNvSpPr txBox="1"/>
          <p:nvPr/>
        </p:nvSpPr>
        <p:spPr>
          <a:xfrm>
            <a:off x="1005840" y="2635200"/>
            <a:ext cx="4876200" cy="315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3672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700" u="none" cap="none" strike="noStrike">
                <a:solidFill>
                  <a:srgbClr val="E3DED1"/>
                </a:solidFill>
                <a:latin typeface="Lustria"/>
                <a:ea typeface="Lustria"/>
                <a:cs typeface="Lustria"/>
                <a:sym typeface="Lustria"/>
              </a:rPr>
              <a:t>Az írott dokumentumok tanulmányozása által:</a:t>
            </a:r>
            <a:endParaRPr b="0" i="0" sz="17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306000" lvl="0" marL="343080" marR="0" rtl="0" algn="l">
              <a:lnSpc>
                <a:spcPct val="80000"/>
              </a:lnSpc>
              <a:spcBef>
                <a:spcPts val="1001"/>
              </a:spcBef>
              <a:spcAft>
                <a:spcPts val="0"/>
              </a:spcAft>
              <a:buClr>
                <a:srgbClr val="E3DED1"/>
              </a:buClr>
              <a:buSzPts val="1190"/>
              <a:buFont typeface="Noto Sans Symbols"/>
              <a:buChar char="◈"/>
            </a:pPr>
            <a:r>
              <a:rPr b="0" i="0" lang="hu-HU" sz="1700" u="none" cap="none" strike="noStrike">
                <a:solidFill>
                  <a:srgbClr val="E3DED1"/>
                </a:solidFill>
                <a:latin typeface="Lustria"/>
                <a:ea typeface="Lustria"/>
                <a:cs typeface="Lustria"/>
                <a:sym typeface="Lustria"/>
              </a:rPr>
              <a:t>korábbi gyűjtések,</a:t>
            </a:r>
            <a:endParaRPr b="0" i="0" sz="17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306000" lvl="0" marL="343080" marR="0" rtl="0" algn="l">
              <a:lnSpc>
                <a:spcPct val="80000"/>
              </a:lnSpc>
              <a:spcBef>
                <a:spcPts val="1001"/>
              </a:spcBef>
              <a:spcAft>
                <a:spcPts val="0"/>
              </a:spcAft>
              <a:buClr>
                <a:srgbClr val="E3DED1"/>
              </a:buClr>
              <a:buSzPts val="1190"/>
              <a:buFont typeface="Noto Sans Symbols"/>
              <a:buChar char="◈"/>
            </a:pPr>
            <a:r>
              <a:rPr b="0" i="0" lang="hu-HU" sz="1700" u="none" cap="none" strike="noStrike">
                <a:solidFill>
                  <a:srgbClr val="E3DED1"/>
                </a:solidFill>
                <a:latin typeface="Lustria"/>
                <a:ea typeface="Lustria"/>
                <a:cs typeface="Lustria"/>
                <a:sym typeface="Lustria"/>
              </a:rPr>
              <a:t>gazdasági térképek,</a:t>
            </a:r>
            <a:endParaRPr b="0" i="0" sz="17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306000" lvl="0" marL="343080" marR="0" rtl="0" algn="l">
              <a:lnSpc>
                <a:spcPct val="80000"/>
              </a:lnSpc>
              <a:spcBef>
                <a:spcPts val="1001"/>
              </a:spcBef>
              <a:spcAft>
                <a:spcPts val="0"/>
              </a:spcAft>
              <a:buClr>
                <a:srgbClr val="E3DED1"/>
              </a:buClr>
              <a:buSzPts val="1190"/>
              <a:buFont typeface="Noto Sans Symbols"/>
              <a:buChar char="◈"/>
            </a:pPr>
            <a:r>
              <a:rPr b="0" i="0" lang="hu-HU" sz="1700" u="none" cap="none" strike="noStrike">
                <a:solidFill>
                  <a:srgbClr val="E3DED1"/>
                </a:solidFill>
                <a:latin typeface="Lustria"/>
                <a:ea typeface="Lustria"/>
                <a:cs typeface="Lustria"/>
                <a:sym typeface="Lustria"/>
              </a:rPr>
              <a:t>katonai felmérések térképei, </a:t>
            </a:r>
            <a:endParaRPr b="0" i="0" sz="17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306000" lvl="0" marL="343080" marR="0" rtl="0" algn="l">
              <a:lnSpc>
                <a:spcPct val="80000"/>
              </a:lnSpc>
              <a:spcBef>
                <a:spcPts val="1001"/>
              </a:spcBef>
              <a:spcAft>
                <a:spcPts val="0"/>
              </a:spcAft>
              <a:buClr>
                <a:srgbClr val="E3DED1"/>
              </a:buClr>
              <a:buSzPts val="1190"/>
              <a:buFont typeface="Noto Sans Symbols"/>
              <a:buChar char="◈"/>
            </a:pPr>
            <a:r>
              <a:rPr b="0" i="0" lang="hu-HU" sz="1700" u="none" cap="none" strike="noStrike">
                <a:solidFill>
                  <a:srgbClr val="E3DED1"/>
                </a:solidFill>
                <a:latin typeface="Lustria"/>
                <a:ea typeface="Lustria"/>
                <a:cs typeface="Lustria"/>
                <a:sym typeface="Lustria"/>
              </a:rPr>
              <a:t>kataszteri térképek, </a:t>
            </a:r>
            <a:endParaRPr b="0" i="0" sz="17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306000" lvl="0" marL="343080" marR="0" rtl="0" algn="l">
              <a:lnSpc>
                <a:spcPct val="80000"/>
              </a:lnSpc>
              <a:spcBef>
                <a:spcPts val="1001"/>
              </a:spcBef>
              <a:spcAft>
                <a:spcPts val="0"/>
              </a:spcAft>
              <a:buClr>
                <a:srgbClr val="E3DED1"/>
              </a:buClr>
              <a:buSzPts val="1190"/>
              <a:buFont typeface="Noto Sans Symbols"/>
              <a:buChar char="◈"/>
            </a:pPr>
            <a:r>
              <a:rPr b="0" i="0" lang="hu-HU" sz="1700" u="none" cap="none" strike="noStrike">
                <a:solidFill>
                  <a:srgbClr val="E3DED1"/>
                </a:solidFill>
                <a:latin typeface="Lustria"/>
                <a:ea typeface="Lustria"/>
                <a:cs typeface="Lustria"/>
                <a:sym typeface="Lustria"/>
              </a:rPr>
              <a:t>egyházi iratok, pl. anyakönyvi kivonatok, </a:t>
            </a:r>
            <a:endParaRPr b="0" i="0" sz="17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306000" lvl="0" marL="343080" marR="0" rtl="0" algn="l">
              <a:lnSpc>
                <a:spcPct val="80000"/>
              </a:lnSpc>
              <a:spcBef>
                <a:spcPts val="1001"/>
              </a:spcBef>
              <a:spcAft>
                <a:spcPts val="0"/>
              </a:spcAft>
              <a:buClr>
                <a:srgbClr val="E3DED1"/>
              </a:buClr>
              <a:buSzPts val="1190"/>
              <a:buFont typeface="Noto Sans Symbols"/>
              <a:buChar char="◈"/>
            </a:pPr>
            <a:r>
              <a:rPr b="0" i="0" lang="hu-HU" sz="1700" u="none" cap="none" strike="noStrike">
                <a:solidFill>
                  <a:srgbClr val="E3DED1"/>
                </a:solidFill>
                <a:latin typeface="Lustria"/>
                <a:ea typeface="Lustria"/>
                <a:cs typeface="Lustria"/>
                <a:sym typeface="Lustria"/>
              </a:rPr>
              <a:t>iskolai beiratkozási regiszterek, </a:t>
            </a:r>
            <a:endParaRPr b="0" i="0" sz="17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306000" lvl="0" marL="343080" marR="0" rtl="0" algn="l">
              <a:lnSpc>
                <a:spcPct val="80000"/>
              </a:lnSpc>
              <a:spcBef>
                <a:spcPts val="1001"/>
              </a:spcBef>
              <a:spcAft>
                <a:spcPts val="0"/>
              </a:spcAft>
              <a:buClr>
                <a:srgbClr val="E3DED1"/>
              </a:buClr>
              <a:buSzPts val="1190"/>
              <a:buFont typeface="Noto Sans Symbols"/>
              <a:buChar char="◈"/>
            </a:pPr>
            <a:r>
              <a:rPr b="0" i="0" lang="hu-HU" sz="1700" u="none" cap="none" strike="noStrike">
                <a:solidFill>
                  <a:srgbClr val="E3DED1"/>
                </a:solidFill>
                <a:latin typeface="Lustria"/>
                <a:ea typeface="Lustria"/>
                <a:cs typeface="Lustria"/>
                <a:sym typeface="Lustria"/>
              </a:rPr>
              <a:t>geográfiai szótárak, </a:t>
            </a:r>
            <a:endParaRPr b="0" i="0" sz="17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306000" lvl="0" marL="343080" marR="0" rtl="0" algn="l">
              <a:lnSpc>
                <a:spcPct val="80000"/>
              </a:lnSpc>
              <a:spcBef>
                <a:spcPts val="1001"/>
              </a:spcBef>
              <a:spcAft>
                <a:spcPts val="0"/>
              </a:spcAft>
              <a:buClr>
                <a:srgbClr val="E3DED1"/>
              </a:buClr>
              <a:buSzPts val="1190"/>
              <a:buFont typeface="Noto Sans Symbols"/>
              <a:buChar char="◈"/>
            </a:pPr>
            <a:r>
              <a:rPr b="0" i="0" lang="hu-HU" sz="1700" u="none" cap="none" strike="noStrike">
                <a:solidFill>
                  <a:srgbClr val="E3DED1"/>
                </a:solidFill>
                <a:latin typeface="Lustria"/>
                <a:ea typeface="Lustria"/>
                <a:cs typeface="Lustria"/>
                <a:sym typeface="Lustria"/>
              </a:rPr>
              <a:t>régi helynévtárak stb.</a:t>
            </a:r>
            <a:endParaRPr b="0" i="0" sz="17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72"/>
          <p:cNvSpPr txBox="1"/>
          <p:nvPr/>
        </p:nvSpPr>
        <p:spPr>
          <a:xfrm>
            <a:off x="6294960" y="1835280"/>
            <a:ext cx="4895280" cy="545040"/>
          </a:xfrm>
          <a:prstGeom prst="rect">
            <a:avLst/>
          </a:prstGeom>
          <a:noFill/>
          <a:ln>
            <a:noFill/>
          </a:ln>
        </p:spPr>
        <p:txBody>
          <a:bodyPr anchorCtr="1" anchor="b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2400" u="none" cap="none" strike="noStrike">
                <a:solidFill>
                  <a:srgbClr val="E3DED1"/>
                </a:solidFill>
                <a:latin typeface="Lustria"/>
                <a:ea typeface="Lustria"/>
                <a:cs typeface="Lustria"/>
                <a:sym typeface="Lustria"/>
              </a:rPr>
              <a:t>Interjúkészítő szakasz</a:t>
            </a:r>
            <a:endParaRPr b="0" i="0" sz="2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72"/>
          <p:cNvSpPr txBox="1"/>
          <p:nvPr/>
        </p:nvSpPr>
        <p:spPr>
          <a:xfrm>
            <a:off x="6294960" y="2635200"/>
            <a:ext cx="4895280" cy="315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3672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700" u="none" cap="none" strike="noStrike">
                <a:solidFill>
                  <a:srgbClr val="E3DED1"/>
                </a:solidFill>
                <a:latin typeface="Lustria"/>
                <a:ea typeface="Lustria"/>
                <a:cs typeface="Lustria"/>
                <a:sym typeface="Lustria"/>
              </a:rPr>
              <a:t>A tősgyökeres lakosság segítségével, a félig strukturált interjú módszerével:</a:t>
            </a:r>
            <a:endParaRPr b="0" i="0" sz="17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306000" lvl="0" marL="343080" marR="0" rtl="0" algn="l">
              <a:lnSpc>
                <a:spcPct val="80000"/>
              </a:lnSpc>
              <a:spcBef>
                <a:spcPts val="1001"/>
              </a:spcBef>
              <a:spcAft>
                <a:spcPts val="0"/>
              </a:spcAft>
              <a:buClr>
                <a:srgbClr val="E3DED1"/>
              </a:buClr>
              <a:buSzPts val="1190"/>
              <a:buFont typeface="Noto Sans Symbols"/>
              <a:buChar char="◈"/>
            </a:pPr>
            <a:r>
              <a:rPr b="0" i="0" lang="hu-HU" sz="1700" u="none" cap="none" strike="noStrike">
                <a:solidFill>
                  <a:srgbClr val="E3DED1"/>
                </a:solidFill>
                <a:latin typeface="Lustria"/>
                <a:ea typeface="Lustria"/>
                <a:cs typeface="Lustria"/>
                <a:sym typeface="Lustria"/>
              </a:rPr>
              <a:t>A nevek és a nevek hiteles nyelvi alakja,</a:t>
            </a:r>
            <a:endParaRPr b="0" i="0" sz="17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306000" lvl="0" marL="343080" marR="0" rtl="0" algn="l">
              <a:lnSpc>
                <a:spcPct val="80000"/>
              </a:lnSpc>
              <a:spcBef>
                <a:spcPts val="1001"/>
              </a:spcBef>
              <a:spcAft>
                <a:spcPts val="0"/>
              </a:spcAft>
              <a:buClr>
                <a:srgbClr val="E3DED1"/>
              </a:buClr>
              <a:buSzPts val="1190"/>
              <a:buFont typeface="Noto Sans Symbols"/>
              <a:buChar char="◈"/>
            </a:pPr>
            <a:r>
              <a:rPr b="0" i="0" lang="hu-HU" sz="1700" u="none" cap="none" strike="noStrike">
                <a:solidFill>
                  <a:srgbClr val="E3DED1"/>
                </a:solidFill>
                <a:latin typeface="Lustria"/>
                <a:ea typeface="Lustria"/>
                <a:cs typeface="Lustria"/>
                <a:sym typeface="Lustria"/>
              </a:rPr>
              <a:t>a kifejezések nyelvhasználati sajátosságai,</a:t>
            </a:r>
            <a:endParaRPr b="0" i="0" sz="17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306000" lvl="0" marL="343080" marR="0" rtl="0" algn="l">
              <a:lnSpc>
                <a:spcPct val="80000"/>
              </a:lnSpc>
              <a:spcBef>
                <a:spcPts val="1001"/>
              </a:spcBef>
              <a:spcAft>
                <a:spcPts val="0"/>
              </a:spcAft>
              <a:buClr>
                <a:srgbClr val="E3DED1"/>
              </a:buClr>
              <a:buSzPts val="1190"/>
              <a:buFont typeface="Noto Sans Symbols"/>
              <a:buChar char="◈"/>
            </a:pPr>
            <a:r>
              <a:rPr b="0" i="0" lang="hu-HU" sz="1700" u="none" cap="none" strike="noStrike">
                <a:solidFill>
                  <a:srgbClr val="E3DED1"/>
                </a:solidFill>
                <a:latin typeface="Lustria"/>
                <a:ea typeface="Lustria"/>
                <a:cs typeface="Lustria"/>
                <a:sym typeface="Lustria"/>
              </a:rPr>
              <a:t>a nevek által jelölt hely jellege, leírása, pontos elhelyezkedése, </a:t>
            </a:r>
            <a:endParaRPr b="0" i="0" sz="17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306000" lvl="0" marL="343080" marR="0" rtl="0" algn="l">
              <a:lnSpc>
                <a:spcPct val="80000"/>
              </a:lnSpc>
              <a:spcBef>
                <a:spcPts val="1001"/>
              </a:spcBef>
              <a:spcAft>
                <a:spcPts val="0"/>
              </a:spcAft>
              <a:buClr>
                <a:srgbClr val="E3DED1"/>
              </a:buClr>
              <a:buSzPts val="1190"/>
              <a:buFont typeface="Noto Sans Symbols"/>
              <a:buChar char="◈"/>
            </a:pPr>
            <a:r>
              <a:rPr b="0" i="0" lang="hu-HU" sz="1700" u="none" cap="none" strike="noStrike">
                <a:solidFill>
                  <a:srgbClr val="E3DED1"/>
                </a:solidFill>
                <a:latin typeface="Lustria"/>
                <a:ea typeface="Lustria"/>
                <a:cs typeface="Lustria"/>
                <a:sym typeface="Lustria"/>
              </a:rPr>
              <a:t>a vonatkozó történeti ismeretek,</a:t>
            </a:r>
            <a:endParaRPr b="0" i="0" sz="17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306000" lvl="0" marL="343080" marR="0" rtl="0" algn="l">
              <a:lnSpc>
                <a:spcPct val="80000"/>
              </a:lnSpc>
              <a:spcBef>
                <a:spcPts val="1001"/>
              </a:spcBef>
              <a:spcAft>
                <a:spcPts val="0"/>
              </a:spcAft>
              <a:buClr>
                <a:srgbClr val="E3DED1"/>
              </a:buClr>
              <a:buSzPts val="1190"/>
              <a:buFont typeface="Noto Sans Symbols"/>
              <a:buChar char="◈"/>
            </a:pPr>
            <a:r>
              <a:rPr b="0" i="0" lang="hu-HU" sz="1700" u="none" cap="none" strike="noStrike">
                <a:solidFill>
                  <a:srgbClr val="E3DED1"/>
                </a:solidFill>
                <a:latin typeface="Lustria"/>
                <a:ea typeface="Lustria"/>
                <a:cs typeface="Lustria"/>
                <a:sym typeface="Lustria"/>
              </a:rPr>
              <a:t>néphagyományok,</a:t>
            </a:r>
            <a:endParaRPr b="0" i="0" sz="17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306000" lvl="0" marL="343080" marR="0" rtl="0" algn="l">
              <a:lnSpc>
                <a:spcPct val="80000"/>
              </a:lnSpc>
              <a:spcBef>
                <a:spcPts val="1001"/>
              </a:spcBef>
              <a:spcAft>
                <a:spcPts val="0"/>
              </a:spcAft>
              <a:buClr>
                <a:srgbClr val="E3DED1"/>
              </a:buClr>
              <a:buSzPts val="1190"/>
              <a:buFont typeface="Noto Sans Symbols"/>
              <a:buChar char="◈"/>
            </a:pPr>
            <a:r>
              <a:rPr b="0" i="0" lang="hu-HU" sz="1700" u="none" cap="none" strike="noStrike">
                <a:solidFill>
                  <a:srgbClr val="E3DED1"/>
                </a:solidFill>
                <a:latin typeface="Lustria"/>
                <a:ea typeface="Lustria"/>
                <a:cs typeface="Lustria"/>
                <a:sym typeface="Lustria"/>
              </a:rPr>
              <a:t>a nevek eredetének és eredeti értelmének magyarázata.</a:t>
            </a:r>
            <a:endParaRPr b="0" i="0" sz="17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36720" marR="0" rtl="0" algn="l">
              <a:lnSpc>
                <a:spcPct val="8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rPr b="0" i="0" lang="hu-HU" sz="1700" u="none" cap="none" strike="noStrike">
                <a:solidFill>
                  <a:srgbClr val="E3DED1"/>
                </a:solidFill>
                <a:latin typeface="Lustria"/>
                <a:ea typeface="Lustria"/>
                <a:cs typeface="Lustria"/>
                <a:sym typeface="Lustria"/>
              </a:rPr>
              <a:t> </a:t>
            </a:r>
            <a:endParaRPr b="0" i="0" sz="17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" name="Google Shape;338;p7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0160" y="125640"/>
            <a:ext cx="8068320" cy="6219720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73"/>
          <p:cNvSpPr txBox="1"/>
          <p:nvPr/>
        </p:nvSpPr>
        <p:spPr>
          <a:xfrm>
            <a:off x="0" y="-7920"/>
            <a:ext cx="189144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3600" u="none" cap="none" strike="noStrike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rPr>
              <a:t>Partium</a:t>
            </a:r>
            <a:endParaRPr b="0" i="0" sz="36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73"/>
          <p:cNvSpPr txBox="1"/>
          <p:nvPr/>
        </p:nvSpPr>
        <p:spPr>
          <a:xfrm>
            <a:off x="0" y="6488640"/>
            <a:ext cx="2008080" cy="369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800" u="none" cap="none" strike="noStrike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rPr>
              <a:t>(Szilágyi Ferenc)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73"/>
          <p:cNvSpPr txBox="1"/>
          <p:nvPr/>
        </p:nvSpPr>
        <p:spPr>
          <a:xfrm>
            <a:off x="8256600" y="-7920"/>
            <a:ext cx="3825000" cy="6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2400" u="none" cap="none" strike="noStrike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rPr>
              <a:t>Kutatott települések:</a:t>
            </a:r>
            <a:endParaRPr b="0" i="0" sz="2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800" u="none" cap="none" strike="noStrike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rPr>
              <a:t>Hegyközcsatár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800" u="none" cap="none" strike="noStrike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rPr>
              <a:t>Hegyköztóttelek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800" u="none" cap="none" strike="noStrike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rPr>
              <a:t>Siter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800" u="none" cap="none" strike="noStrike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rPr>
              <a:t>Sitervölgy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800" u="none" cap="none" strike="noStrike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rPr>
              <a:t>Hegyközpályi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800" u="none" cap="none" strike="noStrike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rPr>
              <a:t>Hegyközszáldobágy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800" u="none" cap="none" strike="noStrike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rPr>
              <a:t>Hegyközújlak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800" u="none" cap="none" strike="noStrike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rPr>
              <a:t>Kisbábony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800" u="none" cap="none" strike="noStrike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rPr>
              <a:t>Bihar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800" u="none" cap="none" strike="noStrike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rPr>
              <a:t>Hegyközkovácsi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800" u="none" cap="none" strike="noStrike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rPr>
              <a:t>Szalárd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800" u="none" cap="none" strike="noStrike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rPr>
              <a:t>Jákóhodos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800" u="none" cap="none" strike="noStrike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rPr>
              <a:t>Hegyközszentimre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800" u="none" cap="none" strike="noStrike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rPr>
              <a:t>Paptamási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800" u="none" cap="none" strike="noStrike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rPr>
              <a:t>Nyüved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800" u="none" cap="none" strike="noStrike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rPr>
              <a:t>Kügypuszta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800" u="none" cap="none" strike="noStrike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rPr>
              <a:t>Pelbárthida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800" u="none" cap="none" strike="noStrike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rPr>
              <a:t>Biharvajda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800" u="none" cap="none" strike="noStrike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rPr>
              <a:t>Biharfélegyháza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800" u="none" cap="none" strike="noStrike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rPr>
              <a:t>Bihardiószeg (folyamatban)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800" u="none" cap="none" strike="noStrike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rPr>
              <a:t>Jankafalva (folyamatban)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" name="Google Shape;346;p74"/>
          <p:cNvPicPr preferRelativeResize="0"/>
          <p:nvPr/>
        </p:nvPicPr>
        <p:blipFill rotWithShape="1">
          <a:blip r:embed="rId4">
            <a:alphaModFix/>
          </a:blip>
          <a:srcRect b="12014" l="28685" r="26959" t="12014"/>
          <a:stretch/>
        </p:blipFill>
        <p:spPr>
          <a:xfrm>
            <a:off x="6494400" y="1317240"/>
            <a:ext cx="5697720" cy="444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74"/>
          <p:cNvPicPr preferRelativeResize="0"/>
          <p:nvPr/>
        </p:nvPicPr>
        <p:blipFill rotWithShape="1">
          <a:blip r:embed="rId5">
            <a:alphaModFix/>
          </a:blip>
          <a:srcRect b="17386" l="9767" r="10768" t="17730"/>
          <a:stretch/>
        </p:blipFill>
        <p:spPr>
          <a:xfrm>
            <a:off x="0" y="1317240"/>
            <a:ext cx="6231240" cy="444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" name="Google Shape;352;p7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35040" y="1074600"/>
            <a:ext cx="4561200" cy="456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7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99280" y="1074600"/>
            <a:ext cx="4561200" cy="456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" name="Google Shape;358;p7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1074600"/>
            <a:ext cx="12164040" cy="473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" name="Google Shape;363;p7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5000" y="1738080"/>
            <a:ext cx="4627440" cy="30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77"/>
          <p:cNvPicPr preferRelativeResize="0"/>
          <p:nvPr/>
        </p:nvPicPr>
        <p:blipFill rotWithShape="1">
          <a:blip r:embed="rId5">
            <a:alphaModFix/>
          </a:blip>
          <a:srcRect b="0" l="0" r="2937" t="12002"/>
          <a:stretch/>
        </p:blipFill>
        <p:spPr>
          <a:xfrm>
            <a:off x="5967360" y="1738080"/>
            <a:ext cx="5279760" cy="302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" name="Google Shape;369;p7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7369560" cy="5236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7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373920" y="1927800"/>
            <a:ext cx="8817840" cy="4930200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78"/>
          <p:cNvSpPr txBox="1"/>
          <p:nvPr/>
        </p:nvSpPr>
        <p:spPr>
          <a:xfrm>
            <a:off x="8203680" y="86760"/>
            <a:ext cx="3504240" cy="1754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200" u="none" cap="none" strike="noStrike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rPr>
              <a:t>Jáger 2023: </a:t>
            </a:r>
            <a:r>
              <a:rPr b="0" i="1" lang="hu-HU" sz="1200" u="none" cap="none" strike="noStrike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rPr>
              <a:t>Jáger. </a:t>
            </a:r>
            <a:r>
              <a:rPr b="0" i="0" lang="hu-HU" sz="1200" u="none" cap="none" strike="noStrike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rPr>
              <a:t>— Szántóföld a külterület </a:t>
            </a:r>
            <a:endParaRPr b="0" i="0" sz="12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200" u="none" cap="none" strike="noStrike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rPr>
              <a:t>déli részén, a Rózsavölgyi-tanya, a Kulin-tanya </a:t>
            </a:r>
            <a:endParaRPr b="0" i="0" sz="12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200" u="none" cap="none" strike="noStrike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rPr>
              <a:t>és a Hágói út szomszédságában. Ma már rész-</a:t>
            </a:r>
            <a:endParaRPr b="0" i="0" sz="12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200" u="none" cap="none" strike="noStrike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rPr>
              <a:t>ben beépített terület. Eredetileg három részre </a:t>
            </a:r>
            <a:endParaRPr b="0" i="0" sz="12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200" u="none" cap="none" strike="noStrike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rPr>
              <a:t>osztották: Jáger egy, Jáger kettő és Jáger három </a:t>
            </a:r>
            <a:endParaRPr b="0" i="0" sz="12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200" u="none" cap="none" strike="noStrike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rPr>
              <a:t>nevű részekre. A területnek ma már más a felosz-</a:t>
            </a:r>
            <a:endParaRPr b="0" i="0" sz="12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200" u="none" cap="none" strike="noStrike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rPr>
              <a:t>tása. A </a:t>
            </a:r>
            <a:r>
              <a:rPr b="0" i="1" lang="hu-HU" sz="1200" u="none" cap="none" strike="noStrike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rPr>
              <a:t>Jáger </a:t>
            </a:r>
            <a:r>
              <a:rPr b="0" i="0" lang="hu-HU" sz="1200" u="none" cap="none" strike="noStrike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rPr>
              <a:t>név az ’erdőkerülő, vadőr’ jelentésű </a:t>
            </a:r>
            <a:endParaRPr b="0" i="0" sz="12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hu-HU" sz="1200" u="none" cap="none" strike="noStrike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rPr>
              <a:t>jáger </a:t>
            </a:r>
            <a:r>
              <a:rPr b="0" i="0" lang="hu-HU" sz="1200" u="none" cap="none" strike="noStrike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rPr>
              <a:t>szóra vezethető vissza. A névadás indítékát </a:t>
            </a:r>
            <a:endParaRPr b="0" i="0" sz="12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200" u="none" cap="none" strike="noStrike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rPr>
              <a:t>nem ismerjük. — ÉGy., ÉrtSz. — T11-E5.</a:t>
            </a:r>
            <a:endParaRPr b="0" i="0" sz="12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2" name="Google Shape;372;p78"/>
          <p:cNvSpPr txBox="1"/>
          <p:nvPr/>
        </p:nvSpPr>
        <p:spPr>
          <a:xfrm>
            <a:off x="198720" y="5484600"/>
            <a:ext cx="3175200" cy="1015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200" u="none" cap="none" strike="noStrike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rPr>
              <a:t>Báza-dűlő 2024: </a:t>
            </a:r>
            <a:r>
              <a:rPr b="0" i="1" lang="hu-HU" sz="1200" u="none" cap="none" strike="noStrike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rPr>
              <a:t>Báza-düllőü. </a:t>
            </a:r>
            <a:r>
              <a:rPr b="0" i="0" lang="hu-HU" sz="1200" u="none" cap="none" strike="noStrike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rPr>
              <a:t>— Szántóföld </a:t>
            </a:r>
            <a:endParaRPr b="0" i="0" sz="12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200" u="none" cap="none" strike="noStrike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rPr>
              <a:t>a település külterületének déli részén, a Báza </a:t>
            </a:r>
            <a:endParaRPr b="0" i="0" sz="12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200" u="none" cap="none" strike="noStrike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rPr>
              <a:t>szomszédságában. A név utótagja a ’földterü-</a:t>
            </a:r>
            <a:endParaRPr b="0" i="0" sz="12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200" u="none" cap="none" strike="noStrike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rPr>
              <a:t>let’ jelentésű </a:t>
            </a:r>
            <a:r>
              <a:rPr b="0" i="1" lang="hu-HU" sz="1200" u="none" cap="none" strike="noStrike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rPr>
              <a:t>dűlő</a:t>
            </a:r>
            <a:r>
              <a:rPr b="0" i="0" lang="hu-HU" sz="1200" u="none" cap="none" strike="noStrike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rPr>
              <a:t> földrajzi köznév. — ÉGy., </a:t>
            </a:r>
            <a:endParaRPr b="0" i="0" sz="12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200" u="none" cap="none" strike="noStrike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rPr>
              <a:t>FKnT. — T7-E3.</a:t>
            </a:r>
            <a:endParaRPr b="0" i="0" sz="12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79"/>
          <p:cNvSpPr txBox="1"/>
          <p:nvPr/>
        </p:nvSpPr>
        <p:spPr>
          <a:xfrm>
            <a:off x="919080" y="2843640"/>
            <a:ext cx="10353600" cy="97056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4000" u="none" cap="none" strike="noStrike">
                <a:solidFill>
                  <a:srgbClr val="E3DED1"/>
                </a:solidFill>
                <a:latin typeface="Lustria"/>
                <a:ea typeface="Lustria"/>
                <a:cs typeface="Lustria"/>
                <a:sym typeface="Lustria"/>
              </a:rPr>
              <a:t>Köszönöm a figyelmet!</a:t>
            </a:r>
            <a:endParaRPr b="0" i="0" sz="40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79"/>
          <p:cNvSpPr txBox="1"/>
          <p:nvPr/>
        </p:nvSpPr>
        <p:spPr>
          <a:xfrm>
            <a:off x="7598160" y="4996080"/>
            <a:ext cx="4515480" cy="1200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800" u="none" cap="none" strike="noStrike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rPr>
              <a:t>Dr. Szilágyi-Varga Zsuzsa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800" u="none" cap="none" strike="noStrike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rPr>
              <a:t>szilazsu@gmail.com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800" u="none" cap="none" strike="noStrike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rPr>
              <a:t>Partiumi Keresztény Egyetem, Nagyvárad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u-HU" sz="1800" u="none" cap="none" strike="noStrike">
                <a:solidFill>
                  <a:srgbClr val="FFFFFF"/>
                </a:solidFill>
                <a:latin typeface="Lustria"/>
                <a:ea typeface="Lustria"/>
                <a:cs typeface="Lustria"/>
                <a:sym typeface="Lustria"/>
              </a:rPr>
              <a:t>Debreceni Egyetem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3">
            <a:alphaModFix/>
          </a:blip>
          <a:tile algn="tl" flip="none" tx="0" sx="100000" ty="0" sy="100000"/>
        </a:blipFill>
      </p:bgPr>
    </p:bg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